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6" r:id="rId3"/>
    <p:sldId id="306" r:id="rId4"/>
    <p:sldId id="307" r:id="rId5"/>
    <p:sldId id="308" r:id="rId6"/>
    <p:sldId id="310" r:id="rId7"/>
    <p:sldId id="311" r:id="rId8"/>
    <p:sldId id="305" r:id="rId9"/>
    <p:sldId id="324" r:id="rId10"/>
    <p:sldId id="323" r:id="rId11"/>
    <p:sldId id="277" r:id="rId12"/>
    <p:sldId id="312" r:id="rId13"/>
    <p:sldId id="313" r:id="rId14"/>
    <p:sldId id="314" r:id="rId15"/>
    <p:sldId id="319" r:id="rId16"/>
    <p:sldId id="320" r:id="rId17"/>
    <p:sldId id="321" r:id="rId18"/>
    <p:sldId id="322" r:id="rId19"/>
    <p:sldId id="304" r:id="rId20"/>
    <p:sldId id="302" r:id="rId21"/>
    <p:sldId id="315" r:id="rId22"/>
    <p:sldId id="316" r:id="rId23"/>
    <p:sldId id="317" r:id="rId24"/>
    <p:sldId id="31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4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75E06-0A5E-4CAA-8F8A-297BCF7E436D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57AF4-F36E-457A-989A-6FA35E5DC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05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65619-3F75-4596-89BF-B666214D6BF8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3237D-443A-4BFA-B304-0DBE68EF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3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0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0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8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5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0" y="4638675"/>
            <a:ext cx="4495800" cy="1838325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77933C"/>
                </a:solidFill>
              </a:rPr>
              <a:t>Paul Cézanne</a:t>
            </a:r>
            <a:endParaRPr lang="en-US" b="1" dirty="0">
              <a:solidFill>
                <a:srgbClr val="77933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933968" y="5791200"/>
            <a:ext cx="4371832" cy="17526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still life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640" y="685800"/>
            <a:ext cx="142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to 5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grade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AutoShape 4" descr="data:image/jpeg;base64,/9j/4AAQSkZJRgABAQAAAQABAAD/2wCEAAkGBxQSEhQUEhQUFBUUFBQUFBQUDxQUFA8UFBQWFhQUFBQYHCggGBolHBQUITEhJSkrLi4uFx8zODMsNygtLisBCgoKDg0OFxAQGiwkHBwsLCwsLCwsLCwsLCwsLCwsLCwsLCwsLCwsLCwsLCwsLCwsLCwsLCwsLCwsLCwsLCwsLP/AABEIAOsA1gMBEQACEQEDEQH/xAAaAAADAQEBAQAAAAAAAAAAAAAAAQIDBAUG/8QARxAAAgECAgUHBwgJAgcAAAAAAAECAxEEMRIhQVFxBQYTYYGRsRQiMlKSocEWQkNTctHS8BUjYnOCg6LT4ZOyJJSjwsPk8f/EABoBAQEBAQEBAQAAAAAAAAAAAAABAgMEBQf/xAA1EQEAAQMBBQUGBgIDAQAAAAAAAQIDERIEITFBUQUTFJGhFVJhcbHRMkKB0uHwksEigvEz/9oADAMBAAIRAxEAPwD1KOHUYqyPz2quZqfbt0xMt6Nk8l3IkV6fi7Tbh1U6MevXw1Fp083OY+C1CN8vA1Nyj3WdDSNOL2DXb900tPJI7jc93jOlnCJYeO1PsZynRDWAsPT3X4mZu0Rwg0ycqcdy7jn3sdF0DoI+qu41qjHD6ppJUIequ4zTc3b/AKk0LWCpv5qOlN3PH64SaT8np5NJ8Ea723HXzlNEh06eWia8TRwwvdyz6CG5HOb853fWV7sdBH1UZ8RXHP1le7iVdHD1V3DxVc8Z9ZTu4N04equ9/ea8TOP5n7ndjoovNW7TPiKus+cndwjyaH5Z08TV1nzk0Dyanti/aN07Zjjq/wApSbaVQjut2s51bXVPCZ/yle7g3h4nLxN335817uDVCJrxVyYxqnzlO7geTreI2i5PGurzNDlxDSfmtvf1HSbtccK585bpsxO+YeZi6Kb9FX2uy1nSi/c51T5yzVbpjk6Xkjhzlu1CoLWiTwdZdlO2osTG5ykpfEzMrDaGZjMo20tR2zOmIYxvZX13OdU72i1nKWjjInIa6R0itjBuRKq1iE31nJUhSfA1EhdgmVNozkK5cBgWhlkRe81kNpED0QmQ4kVE0WFgtAsGXnVYWlLids7odY3xDCpn2G44OV1rNao8DEc0tFcrsqNQmGcQtVX+USYNMNFWfV3GdJpg+lf5QNMB1n1dxMGmB0z6u4Yg0wFiH1Ps/wAlxBohosQ+ruf3kxHRNBqtw9/3mZiDSrpupE0mknWe73/4Gk0jpOr3/wCBgwpVVufeTBpkdMt39X+Bpg0yjpf2X3o1p+JpLpOp94wuD6S2x94waTVXen7iYTSPKv2X7jWn4mg1i+qXu+8afiaDeIXX7jOJTSjpl1lxK6ZOdVJ5auPwLTT1lMS5aru7m43OkcHNKGvsOkTuc7jWuvR+yjNPMt8Gciw6EihogtERpFmZVLZUUiKGA0iZQ4xEyNGZAwEA2AkgHYAAZArlEMqmwC4EtlgTpFwJci4VnUZqlyuNayy+yjNPMt8Gciw6IRoXYyGgikRSAtEDILiiShxJIbAEA0iB2ARRLYCKq0ZRNyqTKFIQEVUsqBoQqGioWjcucOd1rWWXBGKS3wZTNw6IRoaGQkBcSSCxMiiCkiB3AAhogaCqZAIIGgIkaUgLRBEihIBSZYCCgBXKEVDgsyS5XeSsR8EShqjgwkbhtKRRqZCSAuJJDIGBcUSQNECSKKREEUJU2A0SQBEyRYUWAaJImSKEUDQCsFFgJaKhJFU8icXC7yXiPgvAlDdvg5WdW1WIKRA0iCkAIgpEFRIGwEkAwHEkgkhCmggATAAGBLKqWUNEQ2gCIkTJFEpFVMyw5XeTSqvh4GaVt8HO4nTLa7EDSIHYgaQABSRA0QMAAACIkUyAAQFWIFYoZBLRYElDiwGwJbATKCwVnM1Djd5N8Ts4GKFt8HLI6w6KiZkXEkhkABLNC4mQ0QO4BcAAcSSKATAVgG2AmwGA7ERFjWVCQCuBLZQNgVsIMKz1dp0pcbs72lR58WZh0o4QxsbaXFEkXFmZDZAAJlFIgYA0QIoogqJJDAGQACAbQAEDASKCwVLRRFihWKKRBnXWrtNUcXnu8VT+JIdbfBlc02qJENAURQmAMKcWSUWyQDYAih3IKRAEAUDEAQFECCBgCQUASyiShMoSYkRjJakatxvl57vE55Eh0t/hZG3RojKACiKSAsii4QNgUmQJsoEyCrgMgIiQ5EgTEsiyBXAVyodyKAEywIKCwCsUcmOdrHW04XXRPZwMQ3b/AAoSLl0URDsAEU0FUyBMIEBaIJKEwKTCrRlAmAMAsA2yQJNBIAYDciYC0i4EplFIgGBx49ZHa04XXRNeC8DnDpb/AAoK0LgUiIqxGhYAuFNhA0A0A7EyBoBICrgDILhkSQMAsEJxGVFhlESNQqbFVegZymQqe5M1vlJqgnFrYXTPRNcdXLiOUKUJWqVKcHa9pVIp232bOlOz3aozTTM/o6UUV1xmmJn9HFj+V6EmoxrQbtpOzukvtZbcjta2W9ETVNE4c7ti7G+aZfOc4OcuIjXnCnLQjB6Kjowley1y1rafU2PY7U2aZqjOd76ux7FaqsxVVGZn5udc8cRbX0T63Sz7mdvZ9jOcOs9m2eWfNoue1f1KH+nL8RrwNnox7Kte9V5/wl89MRe9qXDotXjf/wCknYLHRr2XZ6z5h89MRq1Ul/Kz95n2dY6L7Ms9Z8zp89a+2NKX8El4SOc9l2eWfMns21ymf7+jelz4mvSo03wlON9+1iezLXLLnV2ZGd1c+gnz4qbKNNZ5uUuBI7LtdZI7Lp51yIc+am2jTfByXxY9l2s53k9l08q59FT59Tv5tGmuMpPwaLPZlqSnsuOdc+jN8+K31dLum937XHvJHZdnrLfsy370+n2c2I534mWThD7NNX/qv+WdKezrEcs/q609nWaeOZ+c/bDmnzmxT+lfZCCXuR0jYrEflhuNhsR+X1lM+cmKas60+yy8Ea8LZ92CNisROdI+UmK+ul22fijM7HYn8sL4Ox7rorc7sTK1pRhbPRgvO63pX9xyp7O2eOMZ/VinYLMcYz+rKfOnFP6W3CEF8Dcdn7PH5fWWo2Kx7vrIXOjFfWv2IfhHgNn936/c8DY931n7r+VmK+sXHoqf4Sez9n931n7s+AsdPWfucuduKf0iXClT+4ez9n936pHZ9iOXrLNc6cV9b/06f4TXgNn936teBse76z9ylznxb+mkuCivBGo2OxHCmCNhse79WM+XcS3d16vZUkvcjUbPaj8seTpGyWYjGiPJj09ap86rP+KcjpFFEcIhrRao5RHklYao9TTTeyTs32PWy7km5bjf0N8nz9Wbey1KVu1tLwLqZi/RPOPOHVyBRvWlF2TUJX0tetSisthw2qqYtxMdfu8faFU6ImOqOU4OeJrXsn0k9Tb9Z5ZmtnxTZox0h6dnnTYox0V+iHZelr2qMbPqWlJP3HWK4Sdp3z/P+olX6Cnun7NPw6QupnxlPw9f2rfIEvW74x/ETWkbbHT++QqcgSj85dqS/wC4aoWNtpnl/fIv0DLbLsVNv42Go8ZHT1Jchz26fs0/7g1L4un4ev7Q+RHtk1vvTy9mTGU8Z8PX7xBy5Kgvnub3JSXhCQysbTXPLHl94ZywEVrd0ut1P7Iy1F6qd32/cmOHov5/9c/7Ay3rvRy9I/c3jydT+d0n8KlqW+TnCCS67ky5zfrnhj0/1Mz6Lli6NJeZCMpZb++UrpcFf7SGMpFq7c/FO7+9PrOPkyhy27+fRoTSVrdFFNdaln33GludkjH/ABrqifmt8sU39BSj/JhLwUX7xhnwtcfnnzn+TXKdLbSp/wDLJe/pH4DCTs9z3p/y/g3jaD+jp+xbwiSYlmLN6Oc+f8kq+Gz6OF/3tXwdKxmYq6taL/DVPlH7h5RQ9WC7f/XJNNX9/wDTu73Wf7/3JVqeyNP2o/GkXE/H+/qTRc6z6/uS6tPdH2qb/wDAWIn+/wDppufH1/ePKqayjSfGLfhSRcSd1c6z/f8AtIXKaVraK+xGokuzpEhpa7iZ/nH7ZZ1OVG85v/Qpp992xpWNniI4essf0lL1qnDpbLuikXS14enpHl92EsRe94xbebbm33uRrDpFGOEz6fZ18gX6V6Op6D7tKJw2rHdxnr93h7RiJojPX7o5dX/E1v3s/E1sv/wo+UPRsf8A8aPlDhO71AIRABTIYAMCxTAsRcKhNxd02nvTsEmmJ3TDV4ufrz9uX3kwzFq37seTIrpiAFwLEMEVMCwMCwTAC4ABYIVgCwMHYGBYLgWCYAHr81EunldX/VP/AHRPJt0z3UY6/wCpfL7T3UR8/uz5zwtiq32k898U/ib2Kc7PR8nfYKs2KXmHpy9uCCABpEXc1lQks4y9l/najMVU9UiunqcMNOWUJtb1BteAmuiOMwk3KInEzCJ02s4tcU0WKonhLUTE8DdCVr6MrLbouy/NmTVTwyaqc4yccPN2tGTurq0W7rehNdMcZhJrpjjLqpcjV5ZUp/xLR/3WOVW02aeNUOdW02o/NH1arkDEfV9Xpw+8xO2Wfe+qeKtdfqp83MR9Xlb6SG3+InjbHvekp4uz19JZS5FrrS/Vu0c3qa7N/YajarU4/wCXFuNotTjfxVDkGu1pKF01fNJ52tZ67knbLMTiZZnabUTiZVHm7ibpdHbrc42S63ck7bYx+L6pO12ev1b/ACWrb6fHTer3GPaFrpPkx4230lE+bVZbYPhPLvRY2+1PXyWNst/FEub1e17Reu1lNX46zUbbazxajareSjzexLt+rz3zgu/XqE7bYj831J2u1H5vqv5NYjJxiv5kPvJ4+z19JTxlrr6SJ82sQlfRi9drKrTb455CNvszznykjbLUzx9JafJavt6Ncaifhcz7Qs8s+SeNtcs+TOfNysstGWtZS37ddtRqNutc8rG12+ZfJyvfRtFv95Gzy29vuZfHWcZz6Hi7WM/6TiObuIg7dG5a2rwakuN1ks8y07bZq/Nj5pTtlmrfnHz3PY5nYdwVSUo2d1Gzi1La32Hi7RrirTFM/F8rtW5FU0xEvTxXNOFatUqVKjWk00orJJJWfXqOFntGbdumiI4OdnbqrdummmODmXJWGh5qpaVm/OlOTb2bLI1O036t+rH6PV396rfNWPk1WHpJ3VKmn9hbrGe8uzGJqlNVzGJqlU1Fu+hTva1+jjdLuMxNUc585SMxznzaRqPJauCsZmmEmmGvTy3vvM6I6M6ISsRL1n3jRHRdFPRTry3saITRCXVb2saYaimB0j3lxC4gkwLREGkMAUiYMHpjCYLpXvGmF0wTqF0mE6RcLgrhRpFwuEuTGIMQVy4XEDSYwmIFxgwekMJh18m4iSnq13zucb1ETS43aIml341eJ57b5le6WlWXmtrdYlMf8sOlqN752r6T4s+jTwh9SnhBIKAKTISpEQAUiAAABAlomZQIILBQAkVUtAyLAFgoYCKJZVK4AEDCujAvzjF3g5XOD18ZDUnvPHbl8uviifoGo/E6WeLwq/pPie6nhD6VHBmaaMiqRElcSSkmQMAAYDiiSkqAEQJsoACwMkABSKBsgGUQyqRVAMAK1wvpGK+DlXwe7i8keG3xfKr/ABMKq8w3T+J1s8Xi1l5z4ntp4PfTwZtGm4CQXKokFoksybJAAKIhBVJBFaJMmScRkyeiTJkihACKE0FJADRQgqWUIrSWwp3CS6MEry/O853ODlcnc9nFyskeO3GXy6+KZej3CPxOlp4VfN8We+nhD308GZpsyKaBK0ZZK5VNEQ0AyKEBomSWZG0chZlCsMqho0qSgYUBCYUpMsCSqQXJNFMhIEy7OTY+c+HxON6dzjd4PT5RyW081nm+bPE5R8zuJHFu1xeFiV5zXWz30cIfQo4QysabAVUSJLRIyyVitKIgQARVwlYkxlJg0wiopGZRaiTKZaOCM5ZyzlE1EtRKNE1lcolEuViQFARLRWk2KEkMgsUCWoiTLv5GheTv1HDaJxS435xD0OUllxPPafP5qavFk5t23zk3eT4s+lEYh9KN0EwqUytKREWpMmEwVwqkRFXIE2FgkVZXEjK4mZSWhllrKepLcZiN7MRvZSNQ1CSqEBnI00cWJSUFUgBFCCnDaJZl6PIy1y7DzbRwhwv8nbjIeauts40PFM71VF+rbXd2GqY3Z+K2+L5ZOzPovq43HcYAQXEkkrsZCZSFwiSZSZWoGcplEkaWAkRZWkRlUWSUlVyCoskwklJ6hHEhCZpRcCZMsLBJgZs02LlQNkwGmBLZR6fIb1yXUjzbTwh5to5PRxa82PF5nCnj+jwzxFSVqcuD8DtbpzELb/FD5Ro9r60AopEFRMyNTKJZViVwlYkxlmd7TSM4TCSqGFJAVpEwmApDBhqmZmGZQ5FiFwhmmhcYME2AkiiSqTYVLZTBxISbQR6/IcdbfUea/GcPJtM8Hfyo/NjqMznMRPKHhjjLmnNtSS2prvVhTVpKKopqzLy/0ZLXrXedu/h9CNpolgsJLczp3lPV17ynqXRdRdS5aU8JJ5JmZuRDM3aaeMuqtye0lqbe22uxypvRMy5034mZzO5jPBSXzWbi7TPNqL9HVM8NJa2mthYuRPNqm9RM4iTp4dvY+4lVcRzWquIji6qeD1ei+05Td+LhN6OrF0Xu3nTVDpFyOpeTS3Ma6TvqOodGW73DXBF2nqp4WXqk7yOqd9T1dPkbaVkstZy72Mzlz8RTE71TwDtfbuJF6M/BinaYzieDmlhZeqdYuU9XeL1HHKVQbdra8rdZdcRGVm7TEZyvyGW73oz3tLHiaOo8mcU7l7yJO/pqndLnnRedjpFUO1NyJ5oVFvYy6ohrXTHMnRd8n3DVGE7ymObWODluMzdp6uc7TRHNvT5PdtbRzm9HJxna4zuh24a1NZme8nOYje8l27VXIxmJUrdRimKpmZlKZaUVdO5mUiImGsKavkZyuIW6aEqUaSTyRmapWapOurZFcam1GCsyxETkwiS+OzrLVPCG8QLahyTA0TCkoKzJlFKmtWo1M7lhhOKuxE7oXAw61PiK2YbRijnMjSCJJCZLWWOBPFnURYVKiXKJkWEwyb8TaplkWEiZJoEyumjMkHIQkhLUM724cdV2Z2p3nNy4vXY6292Vw//Z"/>
          <p:cNvSpPr>
            <a:spLocks noChangeAspect="1" noChangeArrowheads="1"/>
          </p:cNvSpPr>
          <p:nvPr/>
        </p:nvSpPr>
        <p:spPr bwMode="auto">
          <a:xfrm>
            <a:off x="155575" y="-2560638"/>
            <a:ext cx="48577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upload.wikimedia.org/wikipedia/commons/8/8e/Paul_C%C3%A9zanne_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2680"/>
            <a:ext cx="3056665" cy="39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0/06/Paul_Cezanne_Apples_and_Oran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87" y="1122680"/>
            <a:ext cx="5009013" cy="39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1.bp.blogspot.com/-6gXWOIY3o_Q/UG6Epto5FmI/AAAAAAAABsI/B4L-VYvSCSc/s1600/cezanne.ap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781800" cy="56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4560" y="5105400"/>
            <a:ext cx="9168560" cy="838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5206425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 said: </a:t>
            </a:r>
            <a:r>
              <a:rPr lang="en-US" sz="3200" b="1" dirty="0" smtClean="0">
                <a:solidFill>
                  <a:schemeClr val="bg1"/>
                </a:solidFill>
              </a:rPr>
              <a:t>I </a:t>
            </a:r>
            <a:r>
              <a:rPr lang="en-US" sz="3200" b="1" dirty="0">
                <a:solidFill>
                  <a:schemeClr val="bg1"/>
                </a:solidFill>
              </a:rPr>
              <a:t>want to astonish Paris with an apple!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610104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And after more than 30 years of hard work, he did!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49929" y="482025"/>
            <a:ext cx="3644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How did he do that?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74879"/>
            <a:ext cx="7162800" cy="507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He focused on the colors, light and space.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He had a lot of fun especially with </a:t>
            </a:r>
            <a:r>
              <a:rPr lang="en-US" sz="2400" b="1" dirty="0" smtClean="0"/>
              <a:t>space</a:t>
            </a:r>
            <a:r>
              <a:rPr lang="en-US" sz="2400" dirty="0" smtClean="0"/>
              <a:t>… let’s see it!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5410200"/>
            <a:ext cx="373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Still Life, Drapery, Pitcher, and Fruit </a:t>
            </a:r>
            <a:r>
              <a:rPr lang="en-US" sz="1400" dirty="0" smtClean="0"/>
              <a:t>Bowl, 1893-4</a:t>
            </a:r>
            <a:endParaRPr lang="en-US" sz="1400" dirty="0"/>
          </a:p>
        </p:txBody>
      </p:sp>
      <p:pic>
        <p:nvPicPr>
          <p:cNvPr id="9220" name="Picture 4" descr="File:Paul Cézanne 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35" y="2159671"/>
            <a:ext cx="3930305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29000" y="5864423"/>
            <a:ext cx="229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Basket of </a:t>
            </a:r>
            <a:r>
              <a:rPr lang="en-US" sz="1400" dirty="0" smtClean="0"/>
              <a:t>Apples, 1890-4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94249" y="6277071"/>
            <a:ext cx="796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 you see anything WEIRD, anything that </a:t>
            </a:r>
            <a:r>
              <a:rPr lang="en-US" b="1" dirty="0" smtClean="0"/>
              <a:t>DOES NOT MAKE SENSE</a:t>
            </a:r>
            <a:r>
              <a:rPr lang="en-US" dirty="0" smtClean="0"/>
              <a:t> in this painting?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4" y="0"/>
            <a:ext cx="717439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249" y="5906869"/>
            <a:ext cx="765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table ends in different places.</a:t>
            </a:r>
          </a:p>
          <a:p>
            <a:r>
              <a:rPr lang="en-US" dirty="0" smtClean="0"/>
              <a:t>It looks like Paul looked at it from two different places and combined it together.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4" y="0"/>
            <a:ext cx="717439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8281" y="5867400"/>
            <a:ext cx="678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bottle is tilted.		The basket would fall.	Biscuits fly!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4" y="0"/>
            <a:ext cx="717439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146" y="6143564"/>
            <a:ext cx="509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painted over 200 still life paintings with apples.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0168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Apples, 1878</a:t>
            </a:r>
            <a:endParaRPr lang="en-US" sz="1400" dirty="0"/>
          </a:p>
        </p:txBody>
      </p:sp>
      <p:pic>
        <p:nvPicPr>
          <p:cNvPr id="22530" name="Picture 2" descr="http://uploads3.wikipaintings.org/images/paul-cezanne/apples-1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6" y="381000"/>
            <a:ext cx="8265495" cy="56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284" y="5638800"/>
            <a:ext cx="7536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carefully set the scene </a:t>
            </a:r>
            <a:r>
              <a:rPr lang="en-US" dirty="0" smtClean="0"/>
              <a:t>– with fat coins and small wedges stuck underneath </a:t>
            </a:r>
          </a:p>
          <a:p>
            <a:r>
              <a:rPr lang="en-US" dirty="0" smtClean="0"/>
              <a:t>the apples to tilt them and lift them up.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400" y="2208644"/>
            <a:ext cx="18260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Still Life with Apples </a:t>
            </a:r>
            <a:endParaRPr lang="en-US" sz="1400" dirty="0" smtClean="0"/>
          </a:p>
          <a:p>
            <a:r>
              <a:rPr lang="en-US" sz="1400" dirty="0" smtClean="0"/>
              <a:t>and </a:t>
            </a:r>
            <a:r>
              <a:rPr lang="en-US" sz="1400" dirty="0"/>
              <a:t>a Pot of </a:t>
            </a:r>
            <a:r>
              <a:rPr lang="en-US" sz="1400" dirty="0" smtClean="0"/>
              <a:t>Primroses</a:t>
            </a:r>
          </a:p>
          <a:p>
            <a:r>
              <a:rPr lang="en-US" sz="1400" dirty="0" smtClean="0"/>
              <a:t>1890</a:t>
            </a:r>
            <a:endParaRPr lang="en-US" sz="1400" dirty="0"/>
          </a:p>
        </p:txBody>
      </p:sp>
      <p:pic>
        <p:nvPicPr>
          <p:cNvPr id="21506" name="Picture 2" descr="File:Paul Cézanne 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0" y="228600"/>
            <a:ext cx="6546273" cy="51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6" y="5861447"/>
            <a:ext cx="90072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looked at it from different angles – and used many of them in one artwork.</a:t>
            </a:r>
          </a:p>
          <a:p>
            <a:r>
              <a:rPr lang="en-US" sz="1600" dirty="0" smtClean="0"/>
              <a:t>That is why the paintings trick the eye and keep it moving around, looking for the other edge of the table.</a:t>
            </a:r>
          </a:p>
        </p:txBody>
      </p:sp>
      <p:pic>
        <p:nvPicPr>
          <p:cNvPr id="20482" name="Picture 2" descr="File:Paul Cézanne 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6863195" cy="563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2208644"/>
            <a:ext cx="1828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Still </a:t>
            </a:r>
            <a:r>
              <a:rPr lang="en-US" sz="1400" dirty="0"/>
              <a:t>Life, Drapery, </a:t>
            </a:r>
            <a:endParaRPr lang="en-US" sz="1400" dirty="0" smtClean="0"/>
          </a:p>
          <a:p>
            <a:r>
              <a:rPr lang="en-US" sz="1400" dirty="0" smtClean="0"/>
              <a:t>Pitcher</a:t>
            </a:r>
            <a:r>
              <a:rPr lang="en-US" sz="1400" dirty="0"/>
              <a:t>, and Fruit </a:t>
            </a:r>
            <a:r>
              <a:rPr lang="en-US" sz="1400" dirty="0" smtClean="0"/>
              <a:t>Bowl</a:t>
            </a:r>
          </a:p>
          <a:p>
            <a:r>
              <a:rPr lang="en-US" sz="1400" dirty="0" smtClean="0"/>
              <a:t>1893-4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04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981581"/>
            <a:ext cx="48885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he painted </a:t>
            </a:r>
            <a:r>
              <a:rPr lang="en-US" dirty="0" smtClean="0"/>
              <a:t>the scene. Slowly. For </a:t>
            </a:r>
            <a:r>
              <a:rPr lang="en-US" dirty="0"/>
              <a:t>many days.</a:t>
            </a:r>
          </a:p>
          <a:p>
            <a:r>
              <a:rPr lang="en-US" sz="1400" dirty="0" smtClean="0"/>
              <a:t>And yes</a:t>
            </a:r>
            <a:r>
              <a:rPr lang="en-US" sz="1400" dirty="0"/>
              <a:t>, </a:t>
            </a:r>
            <a:r>
              <a:rPr lang="en-US" sz="1400" dirty="0" smtClean="0"/>
              <a:t>often he needed to get new apples. </a:t>
            </a:r>
          </a:p>
          <a:p>
            <a:r>
              <a:rPr lang="en-US" sz="1400" dirty="0" smtClean="0"/>
              <a:t>They got </a:t>
            </a:r>
            <a:r>
              <a:rPr lang="en-US" sz="1400" dirty="0"/>
              <a:t>bad – or </a:t>
            </a:r>
            <a:r>
              <a:rPr lang="en-US" sz="1400" dirty="0" smtClean="0"/>
              <a:t>eaten (if </a:t>
            </a:r>
            <a:r>
              <a:rPr lang="en-US" sz="1400" dirty="0"/>
              <a:t>he was hungry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5961604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Apples and Oranges, 1899</a:t>
            </a:r>
            <a:endParaRPr lang="en-US" sz="1400" dirty="0"/>
          </a:p>
        </p:txBody>
      </p:sp>
      <p:pic>
        <p:nvPicPr>
          <p:cNvPr id="19458" name="Picture 2" descr="File:Paul Cézanne 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275"/>
            <a:ext cx="7543800" cy="58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83" y="503501"/>
            <a:ext cx="1553899" cy="15538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752600"/>
            <a:ext cx="9144000" cy="1295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1118" y="1905000"/>
            <a:ext cx="7162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Let’s make some ART!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60" y="3108830"/>
            <a:ext cx="4502091" cy="369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6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1295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Paul Cézanne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209800"/>
            <a:ext cx="3429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Paul believed that</a:t>
            </a:r>
          </a:p>
          <a:p>
            <a:r>
              <a:rPr lang="en-US" sz="2800" b="1" dirty="0" smtClean="0"/>
              <a:t>color, light and space </a:t>
            </a:r>
          </a:p>
          <a:p>
            <a:r>
              <a:rPr lang="en-US" b="1" dirty="0" smtClean="0"/>
              <a:t>were the most important elements of any art.</a:t>
            </a:r>
          </a:p>
          <a:p>
            <a:endParaRPr lang="en-US" b="1" dirty="0"/>
          </a:p>
          <a:p>
            <a:r>
              <a:rPr lang="en-US" b="1" dirty="0" smtClean="0"/>
              <a:t>He believed it was enough to make any art unique!</a:t>
            </a:r>
            <a:endParaRPr lang="en-US" dirty="0"/>
          </a:p>
        </p:txBody>
      </p:sp>
      <p:pic>
        <p:nvPicPr>
          <p:cNvPr id="2050" name="Picture 2" descr="http://www.ibiblio.org/wm/paint/auth/cezanne/portraits/self/self/cezanne.self-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5" y="381000"/>
            <a:ext cx="4440927" cy="584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5797" y="457200"/>
            <a:ext cx="4122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Fist create your still life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5410200"/>
            <a:ext cx="422641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is a composition?</a:t>
            </a:r>
          </a:p>
          <a:p>
            <a:endParaRPr lang="en-US" dirty="0"/>
          </a:p>
          <a:p>
            <a:r>
              <a:rPr lang="en-US" dirty="0"/>
              <a:t>It is the placement of objects in a painting. </a:t>
            </a:r>
            <a:endParaRPr lang="en-US" dirty="0" smtClean="0"/>
          </a:p>
          <a:p>
            <a:r>
              <a:rPr lang="en-US" dirty="0" smtClean="0"/>
              <a:t>It literally means</a:t>
            </a:r>
            <a:r>
              <a:rPr lang="en-US" dirty="0"/>
              <a:t>: putting together.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5748"/>
            <a:ext cx="5586357" cy="419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6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5797" y="457200"/>
            <a:ext cx="4092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How do you draw this?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8098"/>
            <a:ext cx="8043228" cy="518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7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457200"/>
            <a:ext cx="5778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How does your still life look like?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5" y="1524000"/>
            <a:ext cx="4132533" cy="454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8194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is in the foreground?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middle ground?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background?</a:t>
            </a:r>
          </a:p>
          <a:p>
            <a:endParaRPr lang="en-US" dirty="0"/>
          </a:p>
          <a:p>
            <a:r>
              <a:rPr lang="en-US" dirty="0" smtClean="0"/>
              <a:t>Do you see any shadows and highlights?</a:t>
            </a:r>
          </a:p>
        </p:txBody>
      </p:sp>
    </p:spTree>
    <p:extLst>
      <p:ext uri="{BB962C8B-B14F-4D97-AF65-F5344CB8AC3E}">
        <p14:creationId xmlns:p14="http://schemas.microsoft.com/office/powerpoint/2010/main" val="8613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6026" y="457200"/>
            <a:ext cx="3649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Sketch what you see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9" y="1828800"/>
            <a:ext cx="4132533" cy="454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1164494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do not be afraid to exaggerate a little, like Paul.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526692" cy="25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90163" y="431512"/>
            <a:ext cx="1842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Color it in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348" y="4571999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 in the most basic color first, then add details.</a:t>
            </a:r>
          </a:p>
          <a:p>
            <a:pPr algn="ctr"/>
            <a:endParaRPr lang="en-US" dirty="0"/>
          </a:p>
          <a:p>
            <a:r>
              <a:rPr lang="en-US" dirty="0" smtClean="0"/>
              <a:t>Then add colorful background.</a:t>
            </a:r>
          </a:p>
          <a:p>
            <a:pPr algn="ctr"/>
            <a:endParaRPr lang="en-US" dirty="0" smtClean="0"/>
          </a:p>
          <a:p>
            <a:r>
              <a:rPr lang="en-US" sz="1600" b="1" dirty="0" smtClean="0"/>
              <a:t>Be careful: do not smudge your work with your sleeves!</a:t>
            </a:r>
          </a:p>
          <a:p>
            <a:endParaRPr lang="en-US" sz="1600" b="1" dirty="0"/>
          </a:p>
          <a:p>
            <a:r>
              <a:rPr lang="en-US" sz="1600" dirty="0" smtClean="0"/>
              <a:t>When done, </a:t>
            </a:r>
            <a:r>
              <a:rPr lang="en-US" sz="1600" dirty="0"/>
              <a:t>u</a:t>
            </a:r>
            <a:r>
              <a:rPr lang="en-US" sz="1600" dirty="0" smtClean="0"/>
              <a:t>se hairspray to ‘glue the chalk to the paper.’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227"/>
            <a:ext cx="9076135" cy="16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927856" cy="21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67200"/>
            <a:ext cx="3035553" cy="24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0HGrSHL2ft4/TXZwgLrq6RI/AAAAAAAACwM/wBJPAVudl3k/s1600/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9" y="171433"/>
            <a:ext cx="4749163" cy="62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2748915"/>
            <a:ext cx="343780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So, while other artists painted 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portraits of rich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6172200"/>
            <a:ext cx="21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Epic battle scenes </a:t>
            </a:r>
            <a:endParaRPr lang="en-US" dirty="0"/>
          </a:p>
        </p:txBody>
      </p:sp>
      <p:pic>
        <p:nvPicPr>
          <p:cNvPr id="5122" name="Picture 2" descr="http://images1.bonhams.com/image?src=Images/live/2014-04/25/94581666-1-1.jpg&amp;top=0.004405286343&amp;left=0.003333333333&amp;bottom=0.991454406942&amp;right=0.996666666666&amp;height=480&amp;width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4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6172200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 religious and mythical scenes</a:t>
            </a:r>
            <a:endParaRPr lang="en-US" dirty="0"/>
          </a:p>
        </p:txBody>
      </p:sp>
      <p:pic>
        <p:nvPicPr>
          <p:cNvPr id="6146" name="Picture 2" descr="http://03varvara.files.wordpress.com/2010/06/henryk-semiradsky-the-prodigal-son.jpg?w=1200&amp;h=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446494"/>
            <a:ext cx="7871901" cy="55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92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172200"/>
            <a:ext cx="613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landscape artists were considered slackers by most critics...</a:t>
            </a:r>
            <a:endParaRPr lang="en-US" dirty="0"/>
          </a:p>
        </p:txBody>
      </p:sp>
      <p:pic>
        <p:nvPicPr>
          <p:cNvPr id="7170" name="Picture 2" descr="http://shard4.1stdibs.us.com/archivesE/art/upload/225/8907/P101008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547923"/>
            <a:ext cx="7871901" cy="520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5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5407" y="452078"/>
            <a:ext cx="5666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decided to paint only the lowliest art form of them all:</a:t>
            </a:r>
          </a:p>
          <a:p>
            <a:endParaRPr lang="en-US" dirty="0"/>
          </a:p>
          <a:p>
            <a:pPr algn="ctr"/>
            <a:r>
              <a:rPr lang="en-US" sz="3600" b="1" dirty="0" smtClean="0"/>
              <a:t>still life!</a:t>
            </a:r>
            <a:endParaRPr lang="en-US" sz="3600" b="1" dirty="0"/>
          </a:p>
        </p:txBody>
      </p:sp>
      <p:pic>
        <p:nvPicPr>
          <p:cNvPr id="8194" name="Picture 2" descr="http://uploads7.wikipaintings.org/images/paul-cezanne/still-life-with-seven-apples-1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2033407"/>
            <a:ext cx="7871901" cy="36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4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560" y="1295400"/>
            <a:ext cx="9168560" cy="838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5200" y="1396425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is a still life painting?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971800"/>
            <a:ext cx="6629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 still life </a:t>
            </a:r>
            <a:r>
              <a:rPr lang="en-US" sz="2000" b="1" dirty="0" smtClean="0"/>
              <a:t>is </a:t>
            </a:r>
            <a:r>
              <a:rPr lang="en-US" sz="2000" b="1" dirty="0"/>
              <a:t>a work of art </a:t>
            </a:r>
            <a:r>
              <a:rPr lang="en-US" sz="2000" b="1" dirty="0" smtClean="0"/>
              <a:t>capturing </a:t>
            </a:r>
            <a:r>
              <a:rPr lang="en-US" sz="2000" b="1" dirty="0"/>
              <a:t>mostly inanimate </a:t>
            </a:r>
            <a:r>
              <a:rPr lang="en-US" sz="2000" b="1" dirty="0" smtClean="0"/>
              <a:t>objects.</a:t>
            </a:r>
          </a:p>
          <a:p>
            <a:endParaRPr lang="en-US" dirty="0"/>
          </a:p>
          <a:p>
            <a:r>
              <a:rPr lang="en-US" dirty="0" smtClean="0"/>
              <a:t>Often, these are common everyday thing: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ocks </a:t>
            </a:r>
            <a:r>
              <a:rPr lang="en-US" dirty="0"/>
              <a:t>or </a:t>
            </a:r>
            <a:r>
              <a:rPr lang="en-US" dirty="0" smtClean="0"/>
              <a:t>shells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2240" y="4089664"/>
            <a:ext cx="2346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Drinking glasses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Jewelry</a:t>
            </a:r>
            <a:endParaRPr lang="en-US" dirty="0"/>
          </a:p>
        </p:txBody>
      </p:sp>
      <p:pic>
        <p:nvPicPr>
          <p:cNvPr id="4098" name="Picture 2" descr="http://upload.wikimedia.org/wikipedia/commons/9/93/James_Peale%2C_Still_Life%2C_oil_on_panel%2C_c._1824%2C_H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0" y="609600"/>
            <a:ext cx="3026054" cy="20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estpsdtohtml.com/wp-content/uploads/2010/09/2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64" y="3657600"/>
            <a:ext cx="3578136" cy="27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5715000"/>
            <a:ext cx="364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else could you paint?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0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s7.wikipaintings.org/images/paul-cezanne/still-life-with-seven-apples-1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1652407"/>
            <a:ext cx="7871901" cy="36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099" y="838200"/>
            <a:ext cx="838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painted still </a:t>
            </a:r>
            <a:r>
              <a:rPr lang="en-US" dirty="0" err="1" smtClean="0"/>
              <a:t>lifes</a:t>
            </a:r>
            <a:r>
              <a:rPr lang="en-US" dirty="0" smtClean="0"/>
              <a:t> but to prove his point: that art can be anything if you do it right,</a:t>
            </a:r>
          </a:p>
          <a:p>
            <a:r>
              <a:rPr lang="en-US" dirty="0" smtClean="0"/>
              <a:t>he decided to painted the most common thing he could fine: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410200"/>
            <a:ext cx="3728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an APPLE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8897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18796</TotalTime>
  <Words>550</Words>
  <Application>Microsoft Office PowerPoint</Application>
  <PresentationFormat>On-screen Show (4:3)</PresentationFormat>
  <Paragraphs>100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Paul Cézanne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Synthia Saint James</dc:title>
  <dc:creator>Eva Soukal</dc:creator>
  <cp:lastModifiedBy>Eva Soukal</cp:lastModifiedBy>
  <cp:revision>119</cp:revision>
  <cp:lastPrinted>2013-11-26T03:29:08Z</cp:lastPrinted>
  <dcterms:created xsi:type="dcterms:W3CDTF">2013-11-22T20:03:56Z</dcterms:created>
  <dcterms:modified xsi:type="dcterms:W3CDTF">2014-10-24T18:16:24Z</dcterms:modified>
</cp:coreProperties>
</file>